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notesMasterIdLst>
    <p:notesMasterId r:id="rId9"/>
  </p:notesMasterIdLst>
  <p:sldIdLst>
    <p:sldId id="256" r:id="rId3"/>
    <p:sldId id="269" r:id="rId4"/>
    <p:sldId id="284" r:id="rId5"/>
    <p:sldId id="282" r:id="rId6"/>
    <p:sldId id="280" r:id="rId7"/>
    <p:sldId id="27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77F"/>
    <a:srgbClr val="000000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45" autoAdjust="0"/>
    <p:restoredTop sz="96366" autoAdjust="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BC605B-1089-44B6-9D70-0A01ED226316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402F9A-ECEF-45EF-A40F-1AAE965EB5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239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3887826"/>
            <a:ext cx="9558670" cy="1719221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4859079"/>
            <a:ext cx="6634215" cy="595423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C3030A4-C320-466A-B5D4-F653890DE576}" type="datetime1">
              <a:rPr lang="ru-RU" smtClean="0"/>
              <a:t>17.10.2025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6B385E7-E24E-4C0E-B24D-FB6E1A3DFE9F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 rotWithShape="1">
          <a:blip r:embed="rId3"/>
          <a:srcRect l="46414"/>
          <a:stretch/>
        </p:blipFill>
        <p:spPr>
          <a:xfrm>
            <a:off x="-1" y="0"/>
            <a:ext cx="2424223" cy="514115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2753833"/>
            <a:ext cx="12192000" cy="1924493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76692" y="635461"/>
            <a:ext cx="1682438" cy="16824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8679" y="3391785"/>
            <a:ext cx="8984511" cy="850605"/>
          </a:xfrm>
        </p:spPr>
        <p:txBody>
          <a:bodyPr anchor="b">
            <a:noAutofit/>
          </a:bodyPr>
          <a:lstStyle>
            <a:lvl1pPr algn="ctr">
              <a:defRPr sz="44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88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3F300-EE4B-403C-92AB-05298BF988D6}" type="datetime1">
              <a:rPr lang="ru-RU" smtClean="0"/>
              <a:t>17.10.2025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5E7-E24E-4C0E-B24D-FB6E1A3DFE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372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2075F-3CF5-4D32-951B-93FB4B68D5C2}" type="datetime1">
              <a:rPr lang="ru-RU" smtClean="0"/>
              <a:t>17.10.2025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5E7-E24E-4C0E-B24D-FB6E1A3DFE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9746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56D4D1-F161-4EA5-97E3-866155D1DB8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426F10-014A-40F4-AE77-85300EBB623A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30492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56D4D1-F161-4EA5-97E3-866155D1DB8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426F10-014A-40F4-AE77-85300EBB623A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8631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56D4D1-F161-4EA5-97E3-866155D1DB8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426F10-014A-40F4-AE77-85300EBB623A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96691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56D4D1-F161-4EA5-97E3-866155D1DB8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426F10-014A-40F4-AE77-85300EBB623A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2153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56D4D1-F161-4EA5-97E3-866155D1DB8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426F10-014A-40F4-AE77-85300EBB623A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61325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56D4D1-F161-4EA5-97E3-866155D1DB8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426F10-014A-40F4-AE77-85300EBB623A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175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56D4D1-F161-4EA5-97E3-866155D1DB8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426F10-014A-40F4-AE77-85300EBB623A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83365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56D4D1-F161-4EA5-97E3-866155D1DB8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426F10-014A-40F4-AE77-85300EBB623A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7480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099E-17EE-45F7-B222-453077CC536D}" type="datetime1">
              <a:rPr lang="ru-RU" smtClean="0"/>
              <a:t>17.10.2025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5E7-E24E-4C0E-B24D-FB6E1A3DFE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8081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56D4D1-F161-4EA5-97E3-866155D1DB8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426F10-014A-40F4-AE77-85300EBB623A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74087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56D4D1-F161-4EA5-97E3-866155D1DB8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426F10-014A-40F4-AE77-85300EBB623A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98330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56D4D1-F161-4EA5-97E3-866155D1DB8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426F10-014A-40F4-AE77-85300EBB623A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7536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AF94195-A1C5-429C-BDB9-8BF24CC7EB71}" type="datetime1">
              <a:rPr lang="ru-RU" smtClean="0"/>
              <a:t>17.10.2025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6B385E7-E24E-4C0E-B24D-FB6E1A3DFE9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16387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0223-108E-4256-8060-535220404F7C}" type="datetime1">
              <a:rPr lang="ru-RU" smtClean="0"/>
              <a:t>17.10.2025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5E7-E24E-4C0E-B24D-FB6E1A3DFE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510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1831-F10D-43AF-A079-B175D281479D}" type="datetime1">
              <a:rPr lang="ru-RU" smtClean="0"/>
              <a:t>17.10.2025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5E7-E24E-4C0E-B24D-FB6E1A3DFE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2281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92D07-B81E-404D-B8EA-28EA250FB559}" type="datetime1">
              <a:rPr lang="ru-RU" smtClean="0"/>
              <a:t>17.10.2025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5E7-E24E-4C0E-B24D-FB6E1A3DFE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0410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3004-C9E9-4B8F-9481-3C334F70E44A}" type="datetime1">
              <a:rPr lang="ru-RU" smtClean="0"/>
              <a:t>17.10.2025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5E7-E24E-4C0E-B24D-FB6E1A3DFE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120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49DC4B1-ABF8-4B7A-ADA6-9C921EA1E9AC}" type="datetime1">
              <a:rPr lang="ru-RU" smtClean="0"/>
              <a:t>17.10.2025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6B385E7-E24E-4C0E-B24D-FB6E1A3DFE9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58624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D631CA-81EA-4364-8B33-8517EC3009B4}" type="datetime1">
              <a:rPr lang="ru-RU" smtClean="0"/>
              <a:t>17.10.2025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6B385E7-E24E-4C0E-B24D-FB6E1A3DFE9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32035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746486"/>
            <a:ext cx="4215394" cy="524965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44AC5BDA-5928-456B-906F-6CCB5D2BFA8F}" type="datetime1">
              <a:rPr lang="ru-RU" smtClean="0"/>
              <a:t>17.10.2025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E6B385E7-E24E-4C0E-B24D-FB6E1A3DFE9F}" type="slidenum">
              <a:rPr lang="ru-RU" smtClean="0"/>
              <a:t>‹#›</a:t>
            </a:fld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0"/>
            <a:ext cx="1802674" cy="215988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0" y="400010"/>
            <a:ext cx="12254669" cy="66821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194" y="411111"/>
            <a:ext cx="645451" cy="64428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82229" y="402812"/>
            <a:ext cx="9601200" cy="6226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248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56D4D1-F161-4EA5-97E3-866155D1DB8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426F10-014A-40F4-AE77-85300EBB623A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7720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2581711" y="2724347"/>
            <a:ext cx="9541159" cy="1925970"/>
          </a:xfrm>
        </p:spPr>
        <p:txBody>
          <a:bodyPr/>
          <a:lstStyle/>
          <a:p>
            <a:pPr>
              <a:lnSpc>
                <a:spcPct val="100000"/>
              </a:lnSpc>
            </a:pPr>
            <a:b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DEDD3B4-F187-4310-049B-2D824A95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95708" y="6453386"/>
            <a:ext cx="1596292" cy="404614"/>
          </a:xfrm>
        </p:spPr>
        <p:txBody>
          <a:bodyPr/>
          <a:lstStyle/>
          <a:p>
            <a:fld id="{E6B385E7-E24E-4C0E-B24D-FB6E1A3DFE9F}" type="slidenum">
              <a:rPr lang="ru-RU" smtClean="0"/>
              <a:t>1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063711" y="3124689"/>
            <a:ext cx="88659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развитии производственной кооперации предприятий Чувашской Республики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389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FD7D25-2DD8-C98D-A8F5-DD80038AA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2654" y="547238"/>
            <a:ext cx="9601200" cy="622683"/>
          </a:xfrm>
        </p:spPr>
        <p:txBody>
          <a:bodyPr>
            <a:normAutofit/>
          </a:bodyPr>
          <a:lstStyle/>
          <a:p>
            <a:r>
              <a:rPr lang="ru-RU" alt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Центр производственной кооперации ТПП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D926FB7-E329-9839-836E-8D232C4DB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95708" y="6447389"/>
            <a:ext cx="1596292" cy="404614"/>
          </a:xfrm>
        </p:spPr>
        <p:txBody>
          <a:bodyPr/>
          <a:lstStyle/>
          <a:p>
            <a:fld id="{E6B385E7-E24E-4C0E-B24D-FB6E1A3DFE9F}" type="slidenum">
              <a:rPr lang="ru-RU" smtClean="0"/>
              <a:t>2</a:t>
            </a:fld>
            <a:endParaRPr lang="ru-RU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70362A53-444B-8CDF-A814-DA05003B819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92654" y="1485230"/>
            <a:ext cx="10593921" cy="5366773"/>
          </a:xfrm>
        </p:spPr>
        <p:txBody>
          <a:bodyPr>
            <a:normAutofit fontScale="40000" lnSpcReduction="20000"/>
          </a:bodyPr>
          <a:lstStyle/>
          <a:p>
            <a:pPr marL="609600" indent="-609600">
              <a:buNone/>
              <a:defRPr/>
            </a:pPr>
            <a:r>
              <a:rPr lang="ru-RU" altLang="ru-RU" sz="6000" b="1" dirty="0">
                <a:solidFill>
                  <a:srgbClr val="CC3300"/>
                </a:solidFill>
              </a:rPr>
              <a:t>Направления деятельности, услуги:</a:t>
            </a:r>
          </a:p>
          <a:p>
            <a:pPr marL="609600" indent="-609600">
              <a:buNone/>
              <a:defRPr/>
            </a:pPr>
            <a:endParaRPr lang="ru-RU" altLang="ru-RU" sz="5400" b="1" dirty="0">
              <a:solidFill>
                <a:srgbClr val="CC3300"/>
              </a:solidFill>
            </a:endParaRPr>
          </a:p>
          <a:p>
            <a:pPr marL="609600" indent="-609600">
              <a:buFont typeface="+mj-lt"/>
              <a:buAutoNum type="arabicPeriod"/>
              <a:defRPr/>
            </a:pPr>
            <a:r>
              <a:rPr lang="ru-RU" altLang="ru-RU" sz="5000" b="1" dirty="0"/>
              <a:t>Ведение базы данных по промышленным предприятиям</a:t>
            </a:r>
          </a:p>
          <a:p>
            <a:pPr marL="609600" indent="-609600">
              <a:buFont typeface="+mj-lt"/>
              <a:buAutoNum type="arabicPeriod"/>
              <a:defRPr/>
            </a:pPr>
            <a:endParaRPr lang="ru-RU" altLang="ru-RU" sz="5000" b="1" dirty="0"/>
          </a:p>
          <a:p>
            <a:pPr marL="609600" indent="-609600">
              <a:buFont typeface="+mj-lt"/>
              <a:buAutoNum type="arabicPeriod"/>
              <a:defRPr/>
            </a:pPr>
            <a:r>
              <a:rPr lang="ru-RU" altLang="ru-RU" sz="5000" b="1" dirty="0"/>
              <a:t>Организация информационного обмена между предприятиями</a:t>
            </a:r>
          </a:p>
          <a:p>
            <a:pPr marL="609600" indent="-609600">
              <a:buFont typeface="+mj-lt"/>
              <a:buAutoNum type="arabicPeriod"/>
              <a:defRPr/>
            </a:pPr>
            <a:endParaRPr lang="ru-RU" altLang="ru-RU" sz="5000" b="1" dirty="0"/>
          </a:p>
          <a:p>
            <a:pPr marL="609600" indent="-609600">
              <a:buFont typeface="+mj-lt"/>
              <a:buAutoNum type="arabicPeriod"/>
              <a:defRPr/>
            </a:pPr>
            <a:r>
              <a:rPr lang="ru-RU" altLang="ru-RU" sz="5000" b="1" dirty="0"/>
              <a:t>Привлечение заказов в регион, развитие межрегиональных связей</a:t>
            </a:r>
          </a:p>
          <a:p>
            <a:pPr marL="609600" indent="-609600">
              <a:buFont typeface="+mj-lt"/>
              <a:buAutoNum type="arabicPeriod"/>
              <a:defRPr/>
            </a:pPr>
            <a:endParaRPr lang="ru-RU" altLang="ru-RU" sz="5000" b="1" dirty="0"/>
          </a:p>
          <a:p>
            <a:pPr>
              <a:lnSpc>
                <a:spcPct val="90000"/>
              </a:lnSpc>
              <a:buFont typeface="+mj-lt"/>
              <a:buAutoNum type="arabicPeriod"/>
              <a:defRPr/>
            </a:pPr>
            <a:r>
              <a:rPr lang="ru-RU" altLang="ru-RU" sz="5000" b="1" dirty="0"/>
              <a:t>    Размещение информации о производственных возможностях предприятий</a:t>
            </a:r>
          </a:p>
          <a:p>
            <a:pPr>
              <a:lnSpc>
                <a:spcPct val="90000"/>
              </a:lnSpc>
              <a:buFont typeface="+mj-lt"/>
              <a:buAutoNum type="arabicPeriod"/>
              <a:defRPr/>
            </a:pPr>
            <a:endParaRPr lang="ru-RU" altLang="ru-RU" sz="5000" b="1" dirty="0"/>
          </a:p>
          <a:p>
            <a:pPr>
              <a:lnSpc>
                <a:spcPct val="90000"/>
              </a:lnSpc>
              <a:buFont typeface="+mj-lt"/>
              <a:buAutoNum type="arabicPeriod"/>
              <a:defRPr/>
            </a:pPr>
            <a:r>
              <a:rPr lang="ru-RU" altLang="ru-RU" sz="5000" b="1" dirty="0"/>
              <a:t>    Рассылка заказов на предприятия</a:t>
            </a:r>
          </a:p>
          <a:p>
            <a:pPr>
              <a:lnSpc>
                <a:spcPct val="90000"/>
              </a:lnSpc>
              <a:buFont typeface="+mj-lt"/>
              <a:buAutoNum type="arabicPeriod"/>
              <a:defRPr/>
            </a:pPr>
            <a:endParaRPr lang="ru-RU" altLang="ru-RU" sz="5000" b="1" dirty="0"/>
          </a:p>
          <a:p>
            <a:pPr>
              <a:buFont typeface="+mj-lt"/>
              <a:buAutoNum type="arabicPeriod"/>
              <a:defRPr/>
            </a:pPr>
            <a:r>
              <a:rPr lang="ru-RU" altLang="ru-RU" sz="5000" b="1" dirty="0"/>
              <a:t>    Целевой поиск поставщиков, располагающих уникальным оборудованием</a:t>
            </a:r>
          </a:p>
        </p:txBody>
      </p:sp>
    </p:spTree>
    <p:extLst>
      <p:ext uri="{BB962C8B-B14F-4D97-AF65-F5344CB8AC3E}">
        <p14:creationId xmlns:p14="http://schemas.microsoft.com/office/powerpoint/2010/main" val="1781993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7EE56-15E0-518E-1523-5F656AB4B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2880" y="544387"/>
            <a:ext cx="9365349" cy="481108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Кооперационная карта Чувашской Республики</a:t>
            </a:r>
            <a:endParaRPr lang="ru-RU" sz="2400" dirty="0"/>
          </a:p>
        </p:txBody>
      </p:sp>
      <p:pic>
        <p:nvPicPr>
          <p:cNvPr id="6" name="Content Placeholder 5" descr="A screen shot of a chart&#10;&#10;AI-generated content may be incorrect.">
            <a:extLst>
              <a:ext uri="{FF2B5EF4-FFF2-40B4-BE49-F238E27FC236}">
                <a16:creationId xmlns:a16="http://schemas.microsoft.com/office/drawing/2014/main" id="{9EBF509F-A7D0-6B44-BF64-51866EBAB7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5495"/>
            <a:ext cx="12192000" cy="5832505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8C197F-7255-E338-A28E-2A0D89ED4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5E7-E24E-4C0E-B24D-FB6E1A3DFE9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425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0932" y="152956"/>
            <a:ext cx="1101806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uLnTx/>
                <a:uFillTx/>
                <a:latin typeface="Arial" panose="020B0604020202020204" pitchFamily="34" charset="0"/>
                <a:ea typeface="DengXian"/>
                <a:cs typeface="+mn-cs"/>
              </a:rPr>
              <a:t>Анализ возможных кооперационных связей предприятий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uLnTx/>
              <a:uFillTx/>
              <a:latin typeface="Calibri" panose="020F0502020204030204"/>
              <a:cs typeface="+mn-cs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6533313"/>
              </p:ext>
            </p:extLst>
          </p:nvPr>
        </p:nvGraphicFramePr>
        <p:xfrm>
          <a:off x="440932" y="676738"/>
          <a:ext cx="5298633" cy="611695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979889">
                  <a:extLst>
                    <a:ext uri="{9D8B030D-6E8A-4147-A177-3AD203B41FA5}">
                      <a16:colId xmlns:a16="http://schemas.microsoft.com/office/drawing/2014/main" val="1759424665"/>
                    </a:ext>
                  </a:extLst>
                </a:gridCol>
                <a:gridCol w="1482801">
                  <a:extLst>
                    <a:ext uri="{9D8B030D-6E8A-4147-A177-3AD203B41FA5}">
                      <a16:colId xmlns:a16="http://schemas.microsoft.com/office/drawing/2014/main" val="1912184639"/>
                    </a:ext>
                  </a:extLst>
                </a:gridCol>
                <a:gridCol w="1835943">
                  <a:extLst>
                    <a:ext uri="{9D8B030D-6E8A-4147-A177-3AD203B41FA5}">
                      <a16:colId xmlns:a16="http://schemas.microsoft.com/office/drawing/2014/main" val="501473357"/>
                    </a:ext>
                  </a:extLst>
                </a:gridCol>
              </a:tblGrid>
              <a:tr h="3134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dirty="0">
                          <a:effectLst/>
                        </a:rPr>
                        <a:t>НАИМЕНОВАНИЕ ТЕХНОЛОГИЧЕСКОЙ ОПЕРАЦИИ</a:t>
                      </a:r>
                      <a:endParaRPr lang="ru-RU" sz="1000" b="1" i="1" dirty="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38125" marR="3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highlight>
                            <a:srgbClr val="FF0000"/>
                          </a:highlight>
                        </a:rPr>
                        <a:t>Потенциальный заказчик</a:t>
                      </a:r>
                      <a:endParaRPr lang="ru-RU" sz="1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highlight>
                            <a:srgbClr val="FF0000"/>
                          </a:highlight>
                        </a:rPr>
                        <a:t>(красная ячейка)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38125" marR="38125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Потенциальный исполнитель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(синяя ячейка)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38125" marR="38125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7536124"/>
                  </a:ext>
                </a:extLst>
              </a:tr>
              <a:tr h="6399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штамповка холодная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ЧЗСА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АО ВНИИР-Прогресс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effectLst/>
                          <a:latin typeface="Calibri" panose="020F0502020204030204" pitchFamily="34" charset="0"/>
                          <a:ea typeface="DengXian"/>
                          <a:cs typeface="Times New Roman" panose="02020603050405020304" pitchFamily="18" charset="0"/>
                        </a:rPr>
                        <a:t>Техмашхолдинг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ООО ИЗВА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АО КААЗ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АО «НПО «Каскад»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Автофургон</a:t>
                      </a:r>
                    </a:p>
                  </a:txBody>
                  <a:tcPr marL="53824" marR="53824" marT="0" marB="0"/>
                </a:tc>
                <a:extLst>
                  <a:ext uri="{0D108BD9-81ED-4DB2-BD59-A6C34878D82A}">
                    <a16:rowId xmlns:a16="http://schemas.microsoft.com/office/drawing/2014/main" val="658695499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высокоскоростное фрезерование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ЧЗСА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ООО Вика-Двина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АО «НПО «Каскад»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extLst>
                  <a:ext uri="{0D108BD9-81ED-4DB2-BD59-A6C34878D82A}">
                    <a16:rowId xmlns:a16="http://schemas.microsoft.com/office/drawing/2014/main" val="1624989432"/>
                  </a:ext>
                </a:extLst>
              </a:tr>
              <a:tr h="3839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производство и монтаж печатных плат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ООО КБЭА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ОАО «АБС ЗэиМ Автоматизация»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АО ЭЛАРА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extLst>
                  <a:ext uri="{0D108BD9-81ED-4DB2-BD59-A6C34878D82A}">
                    <a16:rowId xmlns:a16="http://schemas.microsoft.com/office/drawing/2014/main" val="4136782944"/>
                  </a:ext>
                </a:extLst>
              </a:tr>
              <a:tr h="1279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пайка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ООО НПП Бреслер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АО ЭЛАРА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extLst>
                  <a:ext uri="{0D108BD9-81ED-4DB2-BD59-A6C34878D82A}">
                    <a16:rowId xmlns:a16="http://schemas.microsoft.com/office/drawing/2014/main" val="2766518849"/>
                  </a:ext>
                </a:extLst>
              </a:tr>
              <a:tr h="6399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литье чугунное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АО ПКБ Техноприбор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ЧЗСА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ООО Промлит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ОАО «АБС ЗэиМ Автоматизация»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ООО НПФ Металлика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extLst>
                  <a:ext uri="{0D108BD9-81ED-4DB2-BD59-A6C34878D82A}">
                    <a16:rowId xmlns:a16="http://schemas.microsoft.com/office/drawing/2014/main" val="1320938220"/>
                  </a:ext>
                </a:extLst>
              </a:tr>
              <a:tr h="5119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литье алюминиевых сплавов 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ЧЗСА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ООО ВНИИР- Промэлектро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ЗАО ЗИСО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АО ЭЛАРА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АО «НПО «Каскад»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extLst>
                  <a:ext uri="{0D108BD9-81ED-4DB2-BD59-A6C34878D82A}">
                    <a16:rowId xmlns:a16="http://schemas.microsoft.com/office/drawing/2014/main" val="3378531391"/>
                  </a:ext>
                </a:extLst>
              </a:tr>
              <a:tr h="5119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литье термопластичных материалов под давлением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ООО ПК Промтрактор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ООО ВНИИР-Промэлектро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ЗАО ЗИСО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АО </a:t>
                      </a:r>
                      <a:r>
                        <a:rPr lang="ru-RU" sz="1000" dirty="0" err="1">
                          <a:effectLst/>
                        </a:rPr>
                        <a:t>Алатырский</a:t>
                      </a:r>
                      <a:r>
                        <a:rPr lang="ru-RU" sz="1000" dirty="0">
                          <a:effectLst/>
                        </a:rPr>
                        <a:t> механический завод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АО «НПО «Каскад»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ООО </a:t>
                      </a:r>
                      <a:r>
                        <a:rPr lang="ru-RU" sz="1000" dirty="0" err="1">
                          <a:effectLst/>
                        </a:rPr>
                        <a:t>Электротехпласт</a:t>
                      </a:r>
                      <a:endParaRPr lang="ru-RU" sz="10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ООО МЕТАЛЛСПЕЦСЕРВИС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extLst>
                  <a:ext uri="{0D108BD9-81ED-4DB2-BD59-A6C34878D82A}">
                    <a16:rowId xmlns:a16="http://schemas.microsoft.com/office/drawing/2014/main" val="3000776205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защитные и декоративные покрытия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ЧЭАЗ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ЗАО ЗИСО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ЧЗСА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extLst>
                  <a:ext uri="{0D108BD9-81ED-4DB2-BD59-A6C34878D82A}">
                    <a16:rowId xmlns:a16="http://schemas.microsoft.com/office/drawing/2014/main" val="1984317826"/>
                  </a:ext>
                </a:extLst>
              </a:tr>
              <a:tr h="5119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шлифовальные работы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ООО Вика-Двина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ООО Электротехпласт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АО ПКБ Техноприбор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АО ЭЛАРА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ЧЗСА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ООО НПП </a:t>
                      </a:r>
                      <a:r>
                        <a:rPr lang="ru-RU" sz="1000" dirty="0" err="1">
                          <a:effectLst/>
                        </a:rPr>
                        <a:t>Технотрон</a:t>
                      </a:r>
                      <a:endParaRPr lang="ru-RU" sz="10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АО </a:t>
                      </a:r>
                      <a:r>
                        <a:rPr lang="ru-RU" sz="1000" dirty="0" err="1">
                          <a:effectLst/>
                        </a:rPr>
                        <a:t>Алатырский</a:t>
                      </a:r>
                      <a:r>
                        <a:rPr lang="ru-RU" sz="1000" dirty="0">
                          <a:effectLst/>
                        </a:rPr>
                        <a:t> механический завод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ООО МЕТАЛЛСПЕЦСЕРВИС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extLst>
                  <a:ext uri="{0D108BD9-81ED-4DB2-BD59-A6C34878D82A}">
                    <a16:rowId xmlns:a16="http://schemas.microsoft.com/office/drawing/2014/main" val="4271658887"/>
                  </a:ext>
                </a:extLst>
              </a:tr>
              <a:tr h="5119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порошковое окрашивание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АО ВНИИР-Прогресс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АО ЧЭМЗ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ООО ИЗВА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АО «НПО «Каскад»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ООО ЭЛТЕРА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extLst>
                  <a:ext uri="{0D108BD9-81ED-4DB2-BD59-A6C34878D82A}">
                    <a16:rowId xmlns:a16="http://schemas.microsoft.com/office/drawing/2014/main" val="491139669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546997"/>
              </p:ext>
            </p:extLst>
          </p:nvPr>
        </p:nvGraphicFramePr>
        <p:xfrm>
          <a:off x="5882065" y="676738"/>
          <a:ext cx="5298633" cy="613143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979889">
                  <a:extLst>
                    <a:ext uri="{9D8B030D-6E8A-4147-A177-3AD203B41FA5}">
                      <a16:colId xmlns:a16="http://schemas.microsoft.com/office/drawing/2014/main" val="2102406591"/>
                    </a:ext>
                  </a:extLst>
                </a:gridCol>
                <a:gridCol w="1482801">
                  <a:extLst>
                    <a:ext uri="{9D8B030D-6E8A-4147-A177-3AD203B41FA5}">
                      <a16:colId xmlns:a16="http://schemas.microsoft.com/office/drawing/2014/main" val="617614100"/>
                    </a:ext>
                  </a:extLst>
                </a:gridCol>
                <a:gridCol w="1835943">
                  <a:extLst>
                    <a:ext uri="{9D8B030D-6E8A-4147-A177-3AD203B41FA5}">
                      <a16:colId xmlns:a16="http://schemas.microsoft.com/office/drawing/2014/main" val="3174536333"/>
                    </a:ext>
                  </a:extLst>
                </a:gridCol>
              </a:tblGrid>
              <a:tr h="2559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dirty="0">
                          <a:effectLst/>
                        </a:rPr>
                        <a:t>НАИМЕНОВАНИЕ ТЕХНОЛОГИЧЕСКОЙ ОПЕРАЦИИ</a:t>
                      </a:r>
                      <a:endParaRPr lang="ru-RU" sz="1000" b="1" i="1" dirty="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38125" marR="381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highlight>
                            <a:srgbClr val="FF0000"/>
                          </a:highlight>
                        </a:rPr>
                        <a:t>Потенциальный заказчик</a:t>
                      </a:r>
                      <a:endParaRPr lang="ru-RU" sz="1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highlight>
                            <a:srgbClr val="FF0000"/>
                          </a:highlight>
                        </a:rPr>
                        <a:t>(красная ячейка)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38125" marR="38125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Потенциальный исполнитель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(синяя ячейка)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38125" marR="381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7908627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производство моточных изделий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ООО НПП Технотрон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ООО КБЭА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АО ЭЛАРА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70911308"/>
                  </a:ext>
                </a:extLst>
              </a:tr>
              <a:tr h="5119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оснастка технологическая изготовление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ООО ПК Промтрактор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АО ВНИИР-Прогресс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ООО Вика-Двина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ООО </a:t>
                      </a:r>
                      <a:r>
                        <a:rPr lang="ru-RU" sz="1000" dirty="0" err="1">
                          <a:effectLst/>
                        </a:rPr>
                        <a:t>Электротехпласт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ЧЗСА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extLst>
                  <a:ext uri="{0D108BD9-81ED-4DB2-BD59-A6C34878D82A}">
                    <a16:rowId xmlns:a16="http://schemas.microsoft.com/office/drawing/2014/main" val="3195961724"/>
                  </a:ext>
                </a:extLst>
              </a:tr>
              <a:tr h="3839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Каркасно-сборочное производство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ЧЭАЗ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ЗАО Промэнерго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Завод Электпроприбор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АО ЭЛАРА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extLst>
                  <a:ext uri="{0D108BD9-81ED-4DB2-BD59-A6C34878D82A}">
                    <a16:rowId xmlns:a16="http://schemas.microsoft.com/office/drawing/2014/main" val="756419387"/>
                  </a:ext>
                </a:extLst>
              </a:tr>
              <a:tr h="1279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гибка деталей из металлического листа, гибка металла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АО «НПО «Каскад»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ООО ЭЛТЕРА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ЗАО Промэнерго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ООО ЗИТ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АО Алатырский механический завод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АО "ЧПО им. Чапаева»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ООО ИЗВА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АО ЧЭМЗ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ООО Юнона-2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АО ПКБ Техноприбор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ЗАО ЗИСО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extLst>
                  <a:ext uri="{0D108BD9-81ED-4DB2-BD59-A6C34878D82A}">
                    <a16:rowId xmlns:a16="http://schemas.microsoft.com/office/drawing/2014/main" val="3616757131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Гибка труб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ООО Вика-Двина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АО ПКБ Техноприбор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ЗАО ЗИСО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extLst>
                  <a:ext uri="{0D108BD9-81ED-4DB2-BD59-A6C34878D82A}">
                    <a16:rowId xmlns:a16="http://schemas.microsoft.com/office/drawing/2014/main" val="1698165762"/>
                  </a:ext>
                </a:extLst>
              </a:tr>
              <a:tr h="10238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изготовление деталей из пластмасс, реактопластов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ООО ПК Промтрактор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ЧЗСА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ШЗСА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ООО ИЗВА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ООО Вика-Двина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ООО ВНИИР-Промэлектро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ОАО «АБС ЗэиМ Автоматизация»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Завод Электроприбор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АО Марпосадкабель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АО «НПО «Каскад»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ООО КБЭА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ООО Электротехпласт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extLst>
                  <a:ext uri="{0D108BD9-81ED-4DB2-BD59-A6C34878D82A}">
                    <a16:rowId xmlns:a16="http://schemas.microsoft.com/office/drawing/2014/main" val="1785785828"/>
                  </a:ext>
                </a:extLst>
              </a:tr>
              <a:tr h="3839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изготовление деталей из резиновых смесей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ООО ПК Промтрактор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ОАО «АБС ЗэиМ Автоматизация»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АО "ЧПО им. Чапаева»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АО «НПО «Каскад»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extLst>
                  <a:ext uri="{0D108BD9-81ED-4DB2-BD59-A6C34878D82A}">
                    <a16:rowId xmlns:a16="http://schemas.microsoft.com/office/drawing/2014/main" val="3705354585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деревообработка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ООО Вика-Двина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ЗАО ЗИСО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АО "ЧПО им. Чапаева»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53824" marR="53824" marT="0" marB="0"/>
                </a:tc>
                <a:extLst>
                  <a:ext uri="{0D108BD9-81ED-4DB2-BD59-A6C34878D82A}">
                    <a16:rowId xmlns:a16="http://schemas.microsoft.com/office/drawing/2014/main" val="7377457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2569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6875" y="534787"/>
            <a:ext cx="10336567" cy="622683"/>
          </a:xfrm>
        </p:spPr>
        <p:txBody>
          <a:bodyPr>
            <a:noAutofit/>
          </a:bodyPr>
          <a:lstStyle/>
          <a:p>
            <a:r>
              <a:rPr lang="ru-RU" alt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Мероприятия по развитию производственной кооперации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517714"/>
            <a:ext cx="10820400" cy="534028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Font typeface="+mj-lt"/>
              <a:buAutoNum type="arabicPeriod"/>
              <a:defRPr/>
            </a:pPr>
            <a:r>
              <a:rPr lang="ru-RU" altLang="ru-RU" b="1" dirty="0"/>
              <a:t>ТПП  совместно с </a:t>
            </a:r>
            <a:r>
              <a:rPr lang="ru-RU" altLang="ru-RU" b="1" dirty="0" err="1"/>
              <a:t>Минпромэнрго</a:t>
            </a:r>
            <a:r>
              <a:rPr lang="ru-RU" altLang="ru-RU" b="1" dirty="0"/>
              <a:t> организовать обучающие семинары для предприятий и организаций по технологиям взаимодействия с Центром производственной кооперации</a:t>
            </a:r>
          </a:p>
          <a:p>
            <a:pPr>
              <a:lnSpc>
                <a:spcPct val="90000"/>
              </a:lnSpc>
              <a:buFont typeface="+mj-lt"/>
              <a:buAutoNum type="arabicPeriod"/>
              <a:defRPr/>
            </a:pPr>
            <a:endParaRPr lang="ru-RU" altLang="ru-RU" b="1" dirty="0"/>
          </a:p>
          <a:p>
            <a:pPr>
              <a:lnSpc>
                <a:spcPct val="90000"/>
              </a:lnSpc>
              <a:buFont typeface="+mj-lt"/>
              <a:buAutoNum type="arabicPeriod"/>
              <a:defRPr/>
            </a:pPr>
            <a:r>
              <a:rPr lang="ru-RU" altLang="ru-RU" b="1" dirty="0"/>
              <a:t>ТПП  совместно с </a:t>
            </a:r>
            <a:r>
              <a:rPr lang="ru-RU" altLang="ru-RU" b="1" dirty="0" err="1"/>
              <a:t>Минпромэнерго</a:t>
            </a:r>
            <a:r>
              <a:rPr lang="ru-RU" altLang="ru-RU" b="1" dirty="0"/>
              <a:t> ежегодно проводить Форум промышленной кооперации Чувашской Республики</a:t>
            </a:r>
            <a:endParaRPr lang="en-US" altLang="ru-RU" b="1" dirty="0"/>
          </a:p>
          <a:p>
            <a:pPr>
              <a:lnSpc>
                <a:spcPct val="90000"/>
              </a:lnSpc>
              <a:buFont typeface="+mj-lt"/>
              <a:buAutoNum type="arabicPeriod"/>
              <a:defRPr/>
            </a:pPr>
            <a:endParaRPr lang="ru-RU" altLang="ru-RU" b="1" dirty="0"/>
          </a:p>
          <a:p>
            <a:pPr>
              <a:buFont typeface="+mj-lt"/>
              <a:buAutoNum type="arabicPeriod"/>
              <a:defRPr/>
            </a:pPr>
            <a:r>
              <a:rPr lang="ru-RU" b="1" dirty="0"/>
              <a:t>Продолжить формирование «Кооперационной карты Чувашии»</a:t>
            </a:r>
            <a:endParaRPr lang="en-US" b="1" dirty="0"/>
          </a:p>
          <a:p>
            <a:pPr>
              <a:buFont typeface="+mj-lt"/>
              <a:buAutoNum type="arabicPeriod"/>
              <a:defRPr/>
            </a:pPr>
            <a:endParaRPr lang="en-US" b="1" dirty="0"/>
          </a:p>
          <a:p>
            <a:pPr>
              <a:buFont typeface="+mj-lt"/>
              <a:buAutoNum type="arabicPeriod"/>
              <a:defRPr/>
            </a:pPr>
            <a:r>
              <a:rPr lang="ru-RU" b="1" dirty="0"/>
              <a:t>ТПП обеспечить информационную поддержку предприятий республики в вопросах размещения  и поиска заказов по линии производственной кооперации</a:t>
            </a:r>
            <a:endParaRPr lang="en-US" b="1" dirty="0"/>
          </a:p>
          <a:p>
            <a:pPr>
              <a:buFont typeface="+mj-lt"/>
              <a:buAutoNum type="arabicPeriod"/>
              <a:defRPr/>
            </a:pPr>
            <a:endParaRPr lang="ru-RU" b="1" dirty="0"/>
          </a:p>
          <a:p>
            <a:pPr>
              <a:buFont typeface="+mj-lt"/>
              <a:buAutoNum type="arabicPeriod"/>
              <a:defRPr/>
            </a:pPr>
            <a:r>
              <a:rPr lang="ru-RU" b="1" dirty="0"/>
              <a:t>Рекомендовать предприятиям Чувашской Республики активнее подтверждать статус производителей продукции</a:t>
            </a:r>
            <a:endParaRPr lang="en-US" b="1" dirty="0"/>
          </a:p>
          <a:p>
            <a:pPr>
              <a:buFont typeface="+mj-lt"/>
              <a:buAutoNum type="arabicPeriod"/>
              <a:defRPr/>
            </a:pPr>
            <a:endParaRPr lang="ru-RU" b="1" dirty="0"/>
          </a:p>
          <a:p>
            <a:pPr>
              <a:buFont typeface="+mj-lt"/>
              <a:buAutoNum type="arabicPeriod"/>
              <a:defRPr/>
            </a:pPr>
            <a:r>
              <a:rPr lang="ru-RU" b="1" dirty="0"/>
              <a:t>Рекомендовать предприятиям назначить ответственных за работу с Центром производственной кооперации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5E7-E24E-4C0E-B24D-FB6E1A3DFE9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103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165CB2-D915-BAA9-0BE9-AB54F46B4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2023" y="408925"/>
            <a:ext cx="9583973" cy="529106"/>
          </a:xfrm>
        </p:spPr>
        <p:txBody>
          <a:bodyPr>
            <a:normAutofit fontScale="90000"/>
          </a:bodyPr>
          <a:lstStyle/>
          <a:p>
            <a:r>
              <a:rPr lang="ru-RU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  <a:br>
              <a:rPr lang="ru-RU" sz="4000" b="1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2CCFBD-9120-41FB-F55B-69BFC6354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5910" y="3260053"/>
            <a:ext cx="7969649" cy="7380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Вместе мы будем сильнее!</a:t>
            </a:r>
            <a:endParaRPr lang="ru-RU" sz="4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58840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Другая 2">
      <a:dk1>
        <a:srgbClr val="17365D"/>
      </a:dk1>
      <a:lt1>
        <a:sysClr val="window" lastClr="FFFFFF"/>
      </a:lt1>
      <a:dk2>
        <a:srgbClr val="1F497D"/>
      </a:dk2>
      <a:lt2>
        <a:srgbClr val="A5A5A5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ия Microsoft PowerPoint" id="{EBDD4D9B-39F7-4450-B844-2CEF811F54C9}" vid="{99C8D5F3-FB6F-4091-80C1-EA005D395E9C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Microsoft PowerPoint</Template>
  <TotalTime>1314</TotalTime>
  <Words>505</Words>
  <Application>Microsoft Office PowerPoint</Application>
  <PresentationFormat>Widescreen</PresentationFormat>
  <Paragraphs>162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Franklin Gothic Book</vt:lpstr>
      <vt:lpstr>Crop</vt:lpstr>
      <vt:lpstr>1_Тема Office</vt:lpstr>
      <vt:lpstr>  </vt:lpstr>
      <vt:lpstr>Центр производственной кооперации ТПП</vt:lpstr>
      <vt:lpstr>Кооперационная карта Чувашской Республики</vt:lpstr>
      <vt:lpstr>PowerPoint Presentation</vt:lpstr>
      <vt:lpstr>Мероприятия по развитию производственной кооперации</vt:lpstr>
      <vt:lpstr>Спасибо за внимание!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Игорь Кустарин</cp:lastModifiedBy>
  <cp:revision>142</cp:revision>
  <dcterms:created xsi:type="dcterms:W3CDTF">2023-01-24T12:15:21Z</dcterms:created>
  <dcterms:modified xsi:type="dcterms:W3CDTF">2025-10-17T05:40:14Z</dcterms:modified>
</cp:coreProperties>
</file>